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6" r:id="rId17"/>
    <p:sldId id="271" r:id="rId18"/>
    <p:sldId id="272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4" r:id="rId34"/>
    <p:sldId id="330" r:id="rId35"/>
    <p:sldId id="318" r:id="rId36"/>
    <p:sldId id="314" r:id="rId37"/>
    <p:sldId id="319" r:id="rId38"/>
    <p:sldId id="297" r:id="rId39"/>
    <p:sldId id="298" r:id="rId40"/>
    <p:sldId id="354" r:id="rId41"/>
    <p:sldId id="299" r:id="rId42"/>
    <p:sldId id="300" r:id="rId43"/>
    <p:sldId id="317" r:id="rId44"/>
    <p:sldId id="301" r:id="rId45"/>
    <p:sldId id="302" r:id="rId46"/>
    <p:sldId id="331" r:id="rId47"/>
    <p:sldId id="320" r:id="rId48"/>
    <p:sldId id="296" r:id="rId49"/>
    <p:sldId id="307" r:id="rId50"/>
    <p:sldId id="308" r:id="rId51"/>
    <p:sldId id="273" r:id="rId52"/>
    <p:sldId id="311" r:id="rId53"/>
    <p:sldId id="313" r:id="rId54"/>
    <p:sldId id="312" r:id="rId5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2C22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050AC1-09FC-43B2-8F9E-0709C5FAB1A8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C7E50-1B70-4A61-BA82-D379EC8AB5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Part of 750</a:t>
            </a:r>
            <a:r>
              <a:rPr lang="en-GB" baseline="30000" smtClean="0"/>
              <a:t>th</a:t>
            </a:r>
            <a:r>
              <a:rPr lang="en-GB" smtClean="0"/>
              <a:t> Anniversary events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89A75-926B-4408-9B4D-2B068142FB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!3th C background to the battle and an account of the day.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Update on plans for 15</a:t>
            </a:r>
            <a:r>
              <a:rPr lang="en-GB" baseline="30000" smtClean="0"/>
              <a:t>th</a:t>
            </a:r>
            <a:r>
              <a:rPr lang="en-GB" smtClean="0"/>
              <a:t> May 2016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10921-995E-4BEB-ADB7-E78EAA43F1A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 userDrawn="1"/>
        </p:nvPicPr>
        <p:blipFill>
          <a:blip r:embed="rId2"/>
          <a:srcRect l="742" t="23264" r="75798" b="30455"/>
          <a:stretch>
            <a:fillRect/>
          </a:stretch>
        </p:blipFill>
        <p:spPr bwMode="auto">
          <a:xfrm>
            <a:off x="10061575" y="0"/>
            <a:ext cx="68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10614025" y="0"/>
            <a:ext cx="1577975" cy="6858000"/>
          </a:xfrm>
          <a:prstGeom prst="rect">
            <a:avLst/>
          </a:prstGeom>
          <a:gradFill>
            <a:gsLst>
              <a:gs pos="30000">
                <a:srgbClr val="DE9A6C"/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9"/>
          <p:cNvSpPr txBox="1"/>
          <p:nvPr userDrawn="1"/>
        </p:nvSpPr>
        <p:spPr>
          <a:xfrm>
            <a:off x="10525125" y="4375150"/>
            <a:ext cx="1666875" cy="201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>
                <a:solidFill>
                  <a:srgbClr val="222A35"/>
                </a:solidFill>
                <a:latin typeface="Lucida Blackletter" pitchFamily="2" charset="0"/>
              </a:rPr>
              <a:t>Battle </a:t>
            </a:r>
          </a:p>
          <a:p>
            <a:pPr algn="ctr">
              <a:defRPr/>
            </a:pPr>
            <a:r>
              <a:rPr lang="en-GB" sz="2000" b="1">
                <a:solidFill>
                  <a:srgbClr val="222A35"/>
                </a:solidFill>
                <a:latin typeface="Lucida Blackletter" pitchFamily="2" charset="0"/>
              </a:rPr>
              <a:t>of </a:t>
            </a:r>
          </a:p>
          <a:p>
            <a:pPr algn="ctr">
              <a:defRPr/>
            </a:pPr>
            <a:r>
              <a:rPr lang="en-GB" sz="2000" b="1">
                <a:solidFill>
                  <a:srgbClr val="222A35"/>
                </a:solidFill>
                <a:latin typeface="Lucida Blackletter" pitchFamily="2" charset="0"/>
              </a:rPr>
              <a:t>Chesterfield</a:t>
            </a:r>
          </a:p>
          <a:p>
            <a:pPr algn="ctr">
              <a:defRPr/>
            </a:pPr>
            <a:r>
              <a:rPr lang="en-GB" sz="2000" b="1">
                <a:solidFill>
                  <a:srgbClr val="222A35"/>
                </a:solidFill>
                <a:latin typeface="Lucida Blackletter" pitchFamily="2" charset="0"/>
              </a:rPr>
              <a:t> </a:t>
            </a:r>
          </a:p>
          <a:p>
            <a:pPr algn="ctr">
              <a:defRPr/>
            </a:pPr>
            <a:r>
              <a:rPr lang="en-GB" sz="2000" b="1">
                <a:solidFill>
                  <a:srgbClr val="222A35"/>
                </a:solidFill>
                <a:latin typeface="Lucida Blackletter" pitchFamily="2" charset="0"/>
              </a:rPr>
              <a:t>15</a:t>
            </a:r>
            <a:r>
              <a:rPr lang="en-GB" sz="2000" b="1" baseline="30000">
                <a:solidFill>
                  <a:srgbClr val="222A35"/>
                </a:solidFill>
                <a:latin typeface="Lucida Blackletter" pitchFamily="2" charset="0"/>
              </a:rPr>
              <a:t>th</a:t>
            </a:r>
            <a:r>
              <a:rPr lang="en-GB" sz="2000" b="1">
                <a:solidFill>
                  <a:srgbClr val="222A35"/>
                </a:solidFill>
                <a:latin typeface="Lucida Blackletter" pitchFamily="2" charset="0"/>
              </a:rPr>
              <a:t> May</a:t>
            </a:r>
          </a:p>
          <a:p>
            <a:pPr algn="ctr">
              <a:defRPr/>
            </a:pPr>
            <a:endParaRPr lang="en-GB" sz="600" b="1">
              <a:solidFill>
                <a:srgbClr val="222A35"/>
              </a:solidFill>
              <a:latin typeface="Lucida Blackletter" pitchFamily="2" charset="0"/>
            </a:endParaRPr>
          </a:p>
          <a:p>
            <a:pPr algn="ctr">
              <a:defRPr/>
            </a:pPr>
            <a:r>
              <a:rPr lang="en-GB" sz="2000" b="1">
                <a:solidFill>
                  <a:srgbClr val="222A35"/>
                </a:solidFill>
                <a:latin typeface="Lucida Blackletter" pitchFamily="2" charset="0"/>
              </a:rPr>
              <a:t>1266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A883-7AF6-4FB2-811B-2C7E45FF2E16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9D34-158E-4773-8B76-41FB88D13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6AFE-5E8D-48AC-A46D-9EE35DD0A00B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0C69-FD1D-48EB-9F14-20785672B2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BCE2-6F32-404C-9BB6-CE1DA2E0AE55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DD57-E560-463F-92D1-06FB4AA73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6389-C1E1-4FE9-B2C8-670FD33C8E89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FE04-2399-48B5-B6CC-2AF3CD4DA9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 userDrawn="1"/>
        </p:nvPicPr>
        <p:blipFill>
          <a:blip r:embed="rId2"/>
          <a:srcRect l="742" t="23264" r="75798" b="30455"/>
          <a:stretch>
            <a:fillRect/>
          </a:stretch>
        </p:blipFill>
        <p:spPr bwMode="auto">
          <a:xfrm>
            <a:off x="10061575" y="0"/>
            <a:ext cx="68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10614025" y="0"/>
            <a:ext cx="1577975" cy="6858000"/>
          </a:xfrm>
          <a:prstGeom prst="rect">
            <a:avLst/>
          </a:prstGeom>
          <a:gradFill>
            <a:gsLst>
              <a:gs pos="30000">
                <a:srgbClr val="DE9A6C"/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85AA-6C5C-4476-A5EC-C9B9D11C38E3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1D69-D4E8-4FA7-870B-D2DF90DC05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1125-13B5-4473-9049-464F425FD273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8E17-603B-411A-832A-8F1B1ED1F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69B3-34D4-437B-9B00-D6B18B99BFC8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3DBE-1CD1-4EF3-BDEF-DF7B8D2F2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0229C-770B-4340-8113-16796B0FAEBC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845F-AF79-41DF-B07F-1B7886519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DCAA-9101-4919-A672-DA0289761E64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9C5C-CC35-41B1-8EAD-6DBC2225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76FD-425C-4EBB-B1B0-CA60905FEC8A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482C-11A1-45E2-A9D0-A37992CFA8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A281-DBCA-4A64-BC95-93792583BDB8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1B54-8705-41E2-9887-DF2C8E0FE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D23B-C2D4-411B-AA8D-251956CE36E3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0383-715A-4AF8-9926-691993B535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13275F-6461-4466-A301-CD11A8FAA00E}" type="datetimeFigureOut">
              <a:rPr lang="en-GB"/>
              <a:pPr>
                <a:defRPr/>
              </a:pPr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83ABB-9E9B-4ACA-91DC-1C154BF78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2660650" y="752475"/>
            <a:ext cx="6937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600">
                <a:solidFill>
                  <a:schemeClr val="bg1"/>
                </a:solidFill>
                <a:latin typeface="Calibri" pitchFamily="34" charset="0"/>
              </a:rPr>
              <a:t>The Battle of Chesterfield</a:t>
            </a:r>
          </a:p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720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en-GB" sz="72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GB" sz="7200">
                <a:solidFill>
                  <a:schemeClr val="bg1"/>
                </a:solidFill>
                <a:latin typeface="Calibri" pitchFamily="34" charset="0"/>
              </a:rPr>
              <a:t> May 1266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richard_the_lionhe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414338"/>
            <a:ext cx="3071813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711450" y="5445125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Richard I  1189 - 1199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File:King John from De Rege Joha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630238"/>
            <a:ext cx="57975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579688" y="5626100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John  1199 - 1216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220px-Henry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544513"/>
            <a:ext cx="438785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2420938" y="5626100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III  1216  - 1272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969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File:BitvaLincoln1217ort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527050"/>
            <a:ext cx="7391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349375" y="4970463"/>
            <a:ext cx="94154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The Battle of Lincoln in May 1217</a:t>
            </a:r>
          </a:p>
          <a:p>
            <a:pPr algn="ctr"/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from Matthew Paris’ </a:t>
            </a:r>
            <a:r>
              <a:rPr lang="en-GB" sz="3200" i="1">
                <a:solidFill>
                  <a:schemeClr val="bg1"/>
                </a:solidFill>
                <a:latin typeface="Calibri" pitchFamily="34" charset="0"/>
              </a:rPr>
              <a:t>Chronica Majora</a:t>
            </a:r>
            <a:endParaRPr lang="en-GB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2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BitvaLincoln1217ort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038" y="1474788"/>
            <a:ext cx="7391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eath at lincol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688" y="601663"/>
            <a:ext cx="22542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4637088" y="1044575"/>
            <a:ext cx="2890837" cy="32337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241925" y="2400300"/>
            <a:ext cx="3787775" cy="28416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4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Old parchment showing medieval ships fighting at the ba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213" y="769938"/>
            <a:ext cx="93281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1366838" y="4286250"/>
            <a:ext cx="94154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The Battle of Sandwich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in August 1217</a:t>
            </a: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from Matthew Paris’ </a:t>
            </a:r>
            <a:r>
              <a:rPr lang="en-GB" sz="3600" i="1">
                <a:solidFill>
                  <a:schemeClr val="bg1"/>
                </a:solidFill>
                <a:latin typeface="Calibri" pitchFamily="34" charset="0"/>
              </a:rPr>
              <a:t>Chronica Majora</a:t>
            </a:r>
            <a:endParaRPr lang="en-GB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277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220px-Henry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546100"/>
            <a:ext cx="4386262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366963" y="5635625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III  1216  - 1272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79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Sketch of Bedford Cas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075" y="698500"/>
            <a:ext cx="469265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327150" y="5137150"/>
            <a:ext cx="9415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Bedford Castle  August 1224</a:t>
            </a: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from Matthew Paris’ </a:t>
            </a:r>
            <a:r>
              <a:rPr lang="en-GB" sz="3600" i="1">
                <a:solidFill>
                  <a:schemeClr val="bg1"/>
                </a:solidFill>
                <a:latin typeface="Calibri" pitchFamily="34" charset="0"/>
              </a:rPr>
              <a:t>Chronica Majora</a:t>
            </a:r>
            <a:endParaRPr lang="en-GB" sz="3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Sketch of Bedford Castle"/>
          <p:cNvPicPr>
            <a:picLocks noChangeAspect="1" noChangeArrowheads="1"/>
          </p:cNvPicPr>
          <p:nvPr/>
        </p:nvPicPr>
        <p:blipFill>
          <a:blip r:embed="rId3"/>
          <a:srcRect l="47520" t="42165" r="-47249" b="-39648"/>
          <a:stretch>
            <a:fillRect/>
          </a:stretch>
        </p:blipFill>
        <p:spPr bwMode="auto">
          <a:xfrm>
            <a:off x="3521075" y="461963"/>
            <a:ext cx="8872538" cy="77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481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Magna_Carta_%281225_version_with_seal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675" y="560388"/>
            <a:ext cx="275907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5238750" y="2051050"/>
            <a:ext cx="48482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The Great Charter </a:t>
            </a:r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of 1225</a:t>
            </a:r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also known as  the</a:t>
            </a:r>
          </a:p>
          <a:p>
            <a:pPr algn="ctr"/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Magna Carta</a:t>
            </a:r>
          </a:p>
          <a:p>
            <a:pPr algn="ctr"/>
            <a:endParaRPr lang="en-GB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National Archives</a:t>
            </a:r>
            <a:endParaRPr lang="en-GB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 descr="Sketch of Henry at s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727075"/>
            <a:ext cx="32893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6007100" y="960438"/>
            <a:ext cx="40036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III crossing to France  August 1230</a:t>
            </a:r>
          </a:p>
          <a:p>
            <a:pPr algn="ctr"/>
            <a:endParaRPr lang="en-GB" sz="4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from Matthew Paris’ </a:t>
            </a:r>
            <a:r>
              <a:rPr lang="en-GB" sz="3600" i="1">
                <a:solidFill>
                  <a:schemeClr val="bg1"/>
                </a:solidFill>
                <a:latin typeface="Calibri" pitchFamily="34" charset="0"/>
              </a:rPr>
              <a:t>Chronica Majora</a:t>
            </a:r>
            <a:endParaRPr lang="en-GB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6"/>
          <p:cNvSpPr txBox="1">
            <a:spLocks noChangeArrowheads="1"/>
          </p:cNvSpPr>
          <p:nvPr/>
        </p:nvSpPr>
        <p:spPr bwMode="auto">
          <a:xfrm>
            <a:off x="2368550" y="1681163"/>
            <a:ext cx="6937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  <a:latin typeface="Calibri" pitchFamily="34" charset="0"/>
              </a:rPr>
              <a:t>Peter Gray</a:t>
            </a:r>
          </a:p>
        </p:txBody>
      </p:sp>
      <p:pic>
        <p:nvPicPr>
          <p:cNvPr id="1638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3124200"/>
            <a:ext cx="36988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686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Hubert de Burgh-Pa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475" y="781050"/>
            <a:ext cx="26812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Effigy of Peter des Roches, bishop of Winchester, at Winchester Cathed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6838" y="781050"/>
            <a:ext cx="27971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2895600" y="5257800"/>
            <a:ext cx="220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Hubert de Burgh</a:t>
            </a: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6321425" y="5224463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latin typeface="Calibri" pitchFamily="34" charset="0"/>
              </a:rPr>
              <a:t>Peter des Roches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89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992438" y="4999038"/>
            <a:ext cx="5962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Henry’s Great Seal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38" y="649288"/>
            <a:ext cx="685165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891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Eleonor Provence.jpg"/>
          <p:cNvPicPr>
            <a:picLocks noChangeAspect="1" noChangeArrowheads="1"/>
          </p:cNvPicPr>
          <p:nvPr/>
        </p:nvPicPr>
        <p:blipFill>
          <a:blip r:embed="rId3"/>
          <a:srcRect t="1576" b="-1984"/>
          <a:stretch>
            <a:fillRect/>
          </a:stretch>
        </p:blipFill>
        <p:spPr bwMode="auto">
          <a:xfrm>
            <a:off x="2325688" y="792163"/>
            <a:ext cx="3584575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6592888" y="1812925"/>
            <a:ext cx="31099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Eleanor of Provence</a:t>
            </a:r>
          </a:p>
          <a:p>
            <a:pPr algn="ctr"/>
            <a:endParaRPr lang="en-GB" sz="4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from </a:t>
            </a: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Matthew Paris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993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File:Amesbury Abb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577850"/>
            <a:ext cx="5665788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2125663" y="5057775"/>
            <a:ext cx="74279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Church of St Mary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and St Melor, Amesbury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Valence,-William-de,-effigy,-half-length-72-Westminster-Abbey-copyright-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563" y="669925"/>
            <a:ext cx="3724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360613" y="2773363"/>
            <a:ext cx="3336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Guillaume de Lusignan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49158" name="Picture 8" descr="Aymer-de-Valence-effi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1088" y="581025"/>
            <a:ext cx="3724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8688388" y="2852738"/>
            <a:ext cx="127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400">
                <a:solidFill>
                  <a:schemeClr val="bg1"/>
                </a:solidFill>
              </a:rPr>
              <a:t>Aymer </a:t>
            </a:r>
          </a:p>
          <a:p>
            <a:pPr algn="r"/>
            <a:r>
              <a:rPr lang="en-GB" sz="2400">
                <a:solidFill>
                  <a:schemeClr val="bg1"/>
                </a:solidFill>
              </a:rPr>
              <a:t>de </a:t>
            </a:r>
          </a:p>
          <a:p>
            <a:pPr algn="r"/>
            <a:r>
              <a:rPr lang="en-GB" sz="2400">
                <a:solidFill>
                  <a:schemeClr val="bg1"/>
                </a:solidFill>
              </a:rPr>
              <a:t>Valence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49160" name="Picture 11" descr="File:Boniface de Savoie (évêque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2313" y="3429000"/>
            <a:ext cx="370681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2651125" y="5761038"/>
            <a:ext cx="2836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Bonniface of Savoy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9162" name="Text Box 15"/>
          <p:cNvSpPr txBox="1">
            <a:spLocks noChangeArrowheads="1"/>
          </p:cNvSpPr>
          <p:nvPr/>
        </p:nvSpPr>
        <p:spPr bwMode="auto">
          <a:xfrm>
            <a:off x="8272463" y="5345113"/>
            <a:ext cx="1882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Peter of </a:t>
            </a:r>
          </a:p>
          <a:p>
            <a:r>
              <a:rPr lang="en-GB" sz="2400">
                <a:solidFill>
                  <a:schemeClr val="bg1"/>
                </a:solidFill>
              </a:rPr>
              <a:t>Aigueblance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49163" name="Picture 12" descr="Sceau de pierre d'Aigueblanche évêque d'Herefor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8875" y="2992438"/>
            <a:ext cx="197485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9" grpId="0"/>
      <p:bldP spid="49161" grpId="0"/>
      <p:bldP spid="491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98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Sketch of Henry at sea"/>
          <p:cNvPicPr>
            <a:picLocks noChangeAspect="1" noChangeArrowheads="1"/>
          </p:cNvPicPr>
          <p:nvPr/>
        </p:nvPicPr>
        <p:blipFill>
          <a:blip r:embed="rId3"/>
          <a:srcRect t="1682" b="-1682"/>
          <a:stretch>
            <a:fillRect/>
          </a:stretch>
        </p:blipFill>
        <p:spPr bwMode="auto">
          <a:xfrm>
            <a:off x="2268538" y="828675"/>
            <a:ext cx="7415212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2268538" y="4422775"/>
            <a:ext cx="7172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and Eleanor returning from France in 1243</a:t>
            </a: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from Matthew Paris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30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medieval_parliament_edw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769938"/>
            <a:ext cx="405447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6762750" y="1970088"/>
            <a:ext cx="3003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The Provisions of Oxford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1258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403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2684463" y="5627688"/>
            <a:ext cx="638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Simon de Montfort</a:t>
            </a:r>
          </a:p>
        </p:txBody>
      </p:sp>
      <p:pic>
        <p:nvPicPr>
          <p:cNvPr id="44036" name="Picture 5" descr="Image result for simon de montf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913" y="769938"/>
            <a:ext cx="42608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5" descr="Battle of Lew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488" y="903288"/>
            <a:ext cx="6286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2149475" y="4538663"/>
            <a:ext cx="7500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The Battle of Lewes</a:t>
            </a: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Painting by Hardy, early 1900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6"/>
          <p:cNvSpPr txBox="1">
            <a:spLocks noChangeArrowheads="1"/>
          </p:cNvSpPr>
          <p:nvPr/>
        </p:nvSpPr>
        <p:spPr bwMode="auto">
          <a:xfrm>
            <a:off x="1873250" y="3775075"/>
            <a:ext cx="52625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Eleanor de Montfort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married Simon, 1238</a:t>
            </a:r>
          </a:p>
        </p:txBody>
      </p:sp>
      <p:pic>
        <p:nvPicPr>
          <p:cNvPr id="46083" name="Picture 6" descr="Eleonora_leice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24088"/>
            <a:ext cx="20478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1192213" y="5778500"/>
            <a:ext cx="991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Eleanor’s seal as Countess of Leicester</a:t>
            </a:r>
          </a:p>
        </p:txBody>
      </p:sp>
      <p:sp>
        <p:nvSpPr>
          <p:cNvPr id="46085" name="AutoShape 2" descr="Image result for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6086" name="Picture 4" descr="http://simon2014.com/wp-content/uploads/2013/08/Eleanor-de-Montfort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950" y="492125"/>
            <a:ext cx="32035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6"/>
          <p:cNvSpPr txBox="1">
            <a:spLocks noChangeArrowheads="1"/>
          </p:cNvSpPr>
          <p:nvPr/>
        </p:nvSpPr>
        <p:spPr bwMode="auto">
          <a:xfrm>
            <a:off x="2257425" y="885825"/>
            <a:ext cx="73977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  <a:latin typeface="Calibri" pitchFamily="34" charset="0"/>
              </a:rPr>
              <a:t>Background and account of the battle</a:t>
            </a:r>
          </a:p>
        </p:txBody>
      </p:sp>
      <p:pic>
        <p:nvPicPr>
          <p:cNvPr id="1843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6863" y="3535363"/>
            <a:ext cx="36988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5" descr="Simon_de_Montfort_bas-relief_in_the_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663" y="458788"/>
            <a:ext cx="33020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5905500" y="3090863"/>
            <a:ext cx="3998913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Simon de Montfort</a:t>
            </a:r>
          </a:p>
          <a:p>
            <a:pPr algn="ctr"/>
            <a:endParaRPr lang="en-GB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10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GB" sz="3200">
                <a:solidFill>
                  <a:srgbClr val="FFFFFF"/>
                </a:solidFill>
                <a:latin typeface="Calibri" pitchFamily="34" charset="0"/>
              </a:rPr>
              <a:t>1950’s relief  </a:t>
            </a: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in the United States’ House of Representatives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813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Montfort Evesham.jpg"/>
          <p:cNvPicPr>
            <a:picLocks noChangeAspect="1" noChangeArrowheads="1"/>
          </p:cNvPicPr>
          <p:nvPr/>
        </p:nvPicPr>
        <p:blipFill>
          <a:blip r:embed="rId3"/>
          <a:srcRect t="3700" b="-3700"/>
          <a:stretch>
            <a:fillRect/>
          </a:stretch>
        </p:blipFill>
        <p:spPr bwMode="auto">
          <a:xfrm>
            <a:off x="2095500" y="503238"/>
            <a:ext cx="78390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2090738" y="3963988"/>
            <a:ext cx="789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</a:rPr>
              <a:t>Death of Simon de Montfort at Evesham in August 1265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3200">
                <a:solidFill>
                  <a:schemeClr val="bg1"/>
                </a:solidFill>
              </a:rPr>
              <a:t>British Library Cotton MS Nero D ii, f. 177</a:t>
            </a:r>
            <a:r>
              <a:rPr lang="en-US" sz="3200"/>
              <a:t> </a:t>
            </a:r>
            <a:endParaRPr lang="en-GB" sz="32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915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Knights on Horseback D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25" y="476250"/>
            <a:ext cx="44831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2257425" y="5046663"/>
            <a:ext cx="74279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Re-enactment at Evesham in August last year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017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Battle Close 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0" y="1092200"/>
            <a:ext cx="654367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0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 descr="Montfort Evesham.jpg"/>
          <p:cNvPicPr>
            <a:picLocks noChangeAspect="1" noChangeArrowheads="1"/>
          </p:cNvPicPr>
          <p:nvPr/>
        </p:nvPicPr>
        <p:blipFill>
          <a:blip r:embed="rId3"/>
          <a:srcRect t="3700" b="-3700"/>
          <a:stretch>
            <a:fillRect/>
          </a:stretch>
        </p:blipFill>
        <p:spPr bwMode="auto">
          <a:xfrm>
            <a:off x="2065338" y="1565275"/>
            <a:ext cx="78390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2035175" y="5205413"/>
            <a:ext cx="7899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</a:rPr>
              <a:t>Aftermath of Evesham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222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220px-Henry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731838"/>
            <a:ext cx="42227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2514600" y="5626100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III  1216  - 1272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325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641350"/>
            <a:ext cx="46101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427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 descr="220px-Henry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527050"/>
            <a:ext cx="440372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2514600" y="5626100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III  1216  - 1272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529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6078538" y="879475"/>
            <a:ext cx="400843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Duffield Castle then…</a:t>
            </a:r>
          </a:p>
          <a:p>
            <a:pPr algn="ctr"/>
            <a:endParaRPr lang="en-GB" sz="4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Artist’s </a:t>
            </a:r>
          </a:p>
          <a:p>
            <a:pPr algn="ctr"/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Impression</a:t>
            </a:r>
          </a:p>
          <a:p>
            <a:pPr algn="ctr"/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 – National Trust/PigHill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1860550" y="1370013"/>
            <a:ext cx="4008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latin typeface="Calibri" pitchFamily="34" charset="0"/>
              </a:rPr>
              <a:t>National Trust image not in the public domain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632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Duffield Cas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1914525"/>
            <a:ext cx="74691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1863725" y="4919663"/>
            <a:ext cx="800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… and now</a:t>
            </a:r>
          </a:p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www.castleuk.net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488" y="1058863"/>
            <a:ext cx="768667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734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8" descr="http://upload.wikimedia.org/wikipedia/commons/thumb/8/8d/COA_Ferrers_-_Earls_of_Derby_-_William_d-1254.png/200px-COA_Ferrers_-_Earls_of_Derby_-_William_d-12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6838" y="504825"/>
            <a:ext cx="392906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1811338" y="4851400"/>
            <a:ext cx="81200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Robert de Ferrers -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the Earl of Derby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837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 descr="http://mediasvc.ancestry.com/v2/image/namespaces/1093/media/5b55d349-cff5-45fd-b08c-ae844a0e063b?client=MCCManager&amp;maxSide=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163" y="631825"/>
            <a:ext cx="35941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1906588" y="5046663"/>
            <a:ext cx="7967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Baldwin Wake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939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930400" y="5545138"/>
            <a:ext cx="796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John D’Ayville</a:t>
            </a:r>
          </a:p>
        </p:txBody>
      </p:sp>
      <p:pic>
        <p:nvPicPr>
          <p:cNvPr id="593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841375"/>
            <a:ext cx="36179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041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2101850" y="4864100"/>
            <a:ext cx="79676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of Almain </a:t>
            </a:r>
          </a:p>
          <a:p>
            <a:pPr algn="ctr"/>
            <a:endParaRPr lang="en-GB" sz="11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from the British Library</a:t>
            </a: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97013"/>
            <a:ext cx="25955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4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6"/>
          <p:cNvSpPr txBox="1">
            <a:spLocks noChangeArrowheads="1"/>
          </p:cNvSpPr>
          <p:nvPr/>
        </p:nvSpPr>
        <p:spPr bwMode="auto">
          <a:xfrm>
            <a:off x="3640138" y="4960938"/>
            <a:ext cx="47164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of Almain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Royal Coat of Arms </a:t>
            </a:r>
          </a:p>
        </p:txBody>
      </p:sp>
      <p:pic>
        <p:nvPicPr>
          <p:cNvPr id="61444" name="Picture 5" descr="Royal Arms of England (1198-1340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363" y="484188"/>
            <a:ext cx="36544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246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 descr="Pegge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490538"/>
            <a:ext cx="43561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7086600" y="1765300"/>
            <a:ext cx="25733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Page 1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of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Pegge’s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account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0" name="Group 4"/>
          <p:cNvGrpSpPr>
            <a:grpSpLocks/>
          </p:cNvGrpSpPr>
          <p:nvPr/>
        </p:nvGrpSpPr>
        <p:grpSpPr bwMode="auto">
          <a:xfrm>
            <a:off x="1860550" y="317500"/>
            <a:ext cx="8455025" cy="6223000"/>
            <a:chOff x="1860550" y="317316"/>
            <a:chExt cx="8455617" cy="6223367"/>
          </a:xfrm>
        </p:grpSpPr>
        <p:sp>
          <p:nvSpPr>
            <p:cNvPr id="4" name="Rectangle 3"/>
            <p:cNvSpPr/>
            <p:nvPr/>
          </p:nvSpPr>
          <p:spPr>
            <a:xfrm>
              <a:off x="1860550" y="317316"/>
              <a:ext cx="8227001" cy="6223367"/>
            </a:xfrm>
            <a:prstGeom prst="rect">
              <a:avLst/>
            </a:prstGeom>
            <a:solidFill>
              <a:srgbClr val="FFFF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3504" name="TextBox 6"/>
            <p:cNvSpPr txBox="1">
              <a:spLocks noChangeArrowheads="1"/>
            </p:cNvSpPr>
            <p:nvPr/>
          </p:nvSpPr>
          <p:spPr bwMode="auto">
            <a:xfrm>
              <a:off x="3149600" y="769938"/>
              <a:ext cx="693737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GB" sz="72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130444" y="1076186"/>
              <a:ext cx="2236945" cy="587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800" b="1" dirty="0"/>
                <a:t>Castleton</a:t>
              </a:r>
              <a:endParaRPr lang="en-GB" sz="2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367389" y="458612"/>
              <a:ext cx="2671949" cy="9112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b="1" dirty="0"/>
                <a:t>Sheffield</a:t>
              </a:r>
              <a:endParaRPr lang="en-GB" sz="32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543613" y="1998578"/>
              <a:ext cx="2673537" cy="911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3508" name="TextBox 2"/>
            <p:cNvSpPr txBox="1">
              <a:spLocks noChangeArrowheads="1"/>
            </p:cNvSpPr>
            <p:nvPr/>
          </p:nvSpPr>
          <p:spPr bwMode="auto">
            <a:xfrm>
              <a:off x="4116754" y="2162559"/>
              <a:ext cx="35269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200" b="1"/>
                <a:t>Chesterfield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362625" y="5335700"/>
              <a:ext cx="2671950" cy="9112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b="1" dirty="0"/>
                <a:t>Derby</a:t>
              </a:r>
              <a:endParaRPr lang="en-GB" sz="32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784735" y="4422833"/>
              <a:ext cx="2236945" cy="587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800" b="1" dirty="0"/>
                <a:t>Duffield</a:t>
              </a:r>
              <a:endParaRPr lang="en-GB" sz="2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217150" y="4716538"/>
              <a:ext cx="2671950" cy="9112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200" b="1" dirty="0"/>
            </a:p>
          </p:txBody>
        </p:sp>
        <p:sp>
          <p:nvSpPr>
            <p:cNvPr id="63512" name="TextBox 13"/>
            <p:cNvSpPr txBox="1">
              <a:spLocks noChangeArrowheads="1"/>
            </p:cNvSpPr>
            <p:nvPr/>
          </p:nvSpPr>
          <p:spPr bwMode="auto">
            <a:xfrm>
              <a:off x="6789196" y="4880085"/>
              <a:ext cx="35269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</a:rPr>
                <a:t>Nottingham</a:t>
              </a:r>
            </a:p>
          </p:txBody>
        </p:sp>
      </p:grpSp>
      <p:pic>
        <p:nvPicPr>
          <p:cNvPr id="63491" name="Picture 2" descr="http://mediasvc.ancestry.com/v2/image/namespaces/1093/media/5b55d349-cff5-45fd-b08c-ae844a0e063b?client=MCCManager&amp;maxSide=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3925" y="1916113"/>
            <a:ext cx="917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2227263" y="2162175"/>
            <a:ext cx="1385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/>
              <a:t>Wake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17700" y="5205413"/>
            <a:ext cx="2463800" cy="1171575"/>
            <a:chOff x="1511756" y="5663734"/>
            <a:chExt cx="2462560" cy="1171829"/>
          </a:xfrm>
        </p:grpSpPr>
        <p:pic>
          <p:nvPicPr>
            <p:cNvPr id="63501" name="Picture 8" descr="http://upload.wikimedia.org/wikipedia/commons/thumb/8/8d/COA_Ferrers_-_Earls_of_Derby_-_William_d-1254.png/200px-COA_Ferrers_-_Earls_of_Derby_-_William_d-125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8254" y="5663734"/>
              <a:ext cx="1076062" cy="117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Box 21"/>
            <p:cNvSpPr txBox="1">
              <a:spLocks noChangeArrowheads="1"/>
            </p:cNvSpPr>
            <p:nvPr/>
          </p:nvSpPr>
          <p:spPr bwMode="auto">
            <a:xfrm>
              <a:off x="1511756" y="5834150"/>
              <a:ext cx="138649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b="1"/>
                <a:t>De Ferrers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99300" y="431800"/>
            <a:ext cx="2522538" cy="1122363"/>
            <a:chOff x="7139386" y="458786"/>
            <a:chExt cx="2523377" cy="1123191"/>
          </a:xfrm>
        </p:grpSpPr>
        <p:pic>
          <p:nvPicPr>
            <p:cNvPr id="6349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39386" y="458786"/>
              <a:ext cx="938807" cy="11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0" name="TextBox 22"/>
            <p:cNvSpPr txBox="1">
              <a:spLocks noChangeArrowheads="1"/>
            </p:cNvSpPr>
            <p:nvPr/>
          </p:nvSpPr>
          <p:spPr bwMode="auto">
            <a:xfrm>
              <a:off x="8078193" y="732952"/>
              <a:ext cx="1584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b="1"/>
                <a:t>D’Ayville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53175" y="3429000"/>
            <a:ext cx="3268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i="1"/>
              <a:t>Where was Henry of Almain and the Royalist Force?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050213" y="-1427163"/>
            <a:ext cx="4141787" cy="1223963"/>
            <a:chOff x="8049569" y="-1426981"/>
            <a:chExt cx="4142431" cy="1223145"/>
          </a:xfrm>
        </p:grpSpPr>
        <p:pic>
          <p:nvPicPr>
            <p:cNvPr id="63497" name="Picture 5" descr="Royal Arms of England (1198-1340).sv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9569" y="-1426981"/>
              <a:ext cx="1039764" cy="122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8" name="TextBox 29"/>
            <p:cNvSpPr txBox="1">
              <a:spLocks noChangeArrowheads="1"/>
            </p:cNvSpPr>
            <p:nvPr/>
          </p:nvSpPr>
          <p:spPr bwMode="auto">
            <a:xfrm>
              <a:off x="9058406" y="-1277073"/>
              <a:ext cx="31335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b="1"/>
                <a:t>Henry of Almain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8348E-7 L 0.01914 -0.12803 C 0.02279 -0.15623 0.03294 -0.19159 0.04713 -0.2244 C 0.06172 -0.26254 0.07786 -0.28773 0.09219 -0.30113 L 0.15872 -0.36838 " pathEditMode="relative" rAng="-24754010" ptsTypes="F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20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2 -0.00716 L 0.0358 0.05108 C 0.03802 0.06309 0.03945 0.08158 0.04049 0.101 C 0.03932 0.12295 0.03789 0.14075 0.03424 0.15299 L 0.02122 0.21239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0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9 0.01433 L -0.12572 0.07537 C -0.13886 0.08763 -0.155 0.11167 -0.16983 0.14058 C -0.18662 0.17341 -0.19808 0.20323 -0.20367 0.22751 L -0.23217 0.34266 " pathEditMode="relative" rAng="7941805" ptsTypes="FffFF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9" y="14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451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488" y="1058863"/>
            <a:ext cx="768667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553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8" descr="http://upload.wikimedia.org/wikipedia/commons/thumb/8/8d/COA_Ferrers_-_Earls_of_Derby_-_William_d-1254.png/200px-COA_Ferrers_-_Earls_of_Derby_-_William_d-12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6838" y="504825"/>
            <a:ext cx="392906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1811338" y="4851400"/>
            <a:ext cx="81200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Robert de Ferrers -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the sixth, and last, Earl of Derby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656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6"/>
          <p:cNvSpPr txBox="1">
            <a:spLocks noChangeArrowheads="1"/>
          </p:cNvSpPr>
          <p:nvPr/>
        </p:nvSpPr>
        <p:spPr bwMode="auto">
          <a:xfrm>
            <a:off x="2065338" y="3209925"/>
            <a:ext cx="2454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of Almain </a:t>
            </a:r>
          </a:p>
          <a:p>
            <a:pPr algn="ctr"/>
            <a:endParaRPr lang="en-GB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850" y="171450"/>
            <a:ext cx="275113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 descr="A man in half figure with short, curly hair and a hint of beard is facing left. He wears a coronet and holds a sceptre in his right hand. He has a blue robe over a red tunic, and his hands are covered by white, embroidered gloves. His left hand seems to be pointing left, to something outside the pictur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3950" y="179388"/>
            <a:ext cx="26971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5275263" y="4362450"/>
            <a:ext cx="4244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Prince Edward – ruled as Edward I 1272 - 1307</a:t>
            </a:r>
          </a:p>
          <a:p>
            <a:pPr algn="ctr"/>
            <a:endParaRPr lang="en-GB" sz="1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wil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3" y="595313"/>
            <a:ext cx="30702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497138" y="5541963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William I  1066 - 1087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758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 descr="Henry-Almain-Guy-DeMontfort-"/>
          <p:cNvPicPr>
            <a:picLocks noChangeAspect="1" noChangeArrowheads="1"/>
          </p:cNvPicPr>
          <p:nvPr/>
        </p:nvPicPr>
        <p:blipFill>
          <a:blip r:embed="rId3"/>
          <a:srcRect l="49323" r="-49323"/>
          <a:stretch>
            <a:fillRect/>
          </a:stretch>
        </p:blipFill>
        <p:spPr bwMode="auto">
          <a:xfrm>
            <a:off x="6391275" y="769938"/>
            <a:ext cx="5994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1860550" y="4198938"/>
            <a:ext cx="37131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Simon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de Montfort,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the younger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573713" y="4198938"/>
            <a:ext cx="4735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Guy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de Montfort</a:t>
            </a:r>
          </a:p>
        </p:txBody>
      </p:sp>
      <p:pic>
        <p:nvPicPr>
          <p:cNvPr id="67590" name="Picture 2" descr="http://simon2014.com/wp-content/uploads/2013/06/Simon-V-de-Montf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963" y="744538"/>
            <a:ext cx="24479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86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 descr="Henry of Al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675" y="636588"/>
            <a:ext cx="3817938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963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" descr="http://www.derbyshirerecordsociety.org/images/19_ChesterfieldPar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5350" y="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065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590550"/>
            <a:ext cx="7431087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68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1876425" y="246063"/>
            <a:ext cx="79676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800" i="1">
                <a:solidFill>
                  <a:schemeClr val="bg1"/>
                </a:solidFill>
              </a:rPr>
              <a:t>Solebant etiam (Bramptonienses) facere partem suam murorum coemeterii (de Chesterfield), et tempora guerrae Domini Simonis de Monteforte, se recipiebant sub parte illa quam faciebant, nolentes alios permittere ibidem recipi</a:t>
            </a:r>
            <a:r>
              <a:rPr lang="en-US" sz="2800">
                <a:solidFill>
                  <a:schemeClr val="bg1"/>
                </a:solidFill>
              </a:rPr>
              <a:t> 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876425" y="2825750"/>
            <a:ext cx="79676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</a:rPr>
              <a:t>          [the </a:t>
            </a:r>
            <a:r>
              <a:rPr lang="en-GB" sz="3200" dirty="0">
                <a:solidFill>
                  <a:schemeClr val="bg1"/>
                </a:solidFill>
              </a:rPr>
              <a:t>inhabitants of </a:t>
            </a:r>
            <a:r>
              <a:rPr lang="en-GB" sz="3200" dirty="0">
                <a:solidFill>
                  <a:schemeClr val="bg1"/>
                </a:solidFill>
              </a:rPr>
              <a:t>Brampton] </a:t>
            </a:r>
            <a:r>
              <a:rPr lang="en-GB" sz="3200" dirty="0">
                <a:solidFill>
                  <a:schemeClr val="bg1"/>
                </a:solidFill>
              </a:rPr>
              <a:t>were accustomed also to make their part of the walls of the burial-ground (of Chesterfield), and in the time of the war of Lord Simon de Montfort they betook themselves to that part of the wall which they built, being </a:t>
            </a:r>
            <a:r>
              <a:rPr lang="en-GB" sz="3200" spc="-70" dirty="0">
                <a:solidFill>
                  <a:schemeClr val="bg1"/>
                </a:solidFill>
              </a:rPr>
              <a:t>unwilling to allow others to be admitted there.</a:t>
            </a:r>
            <a:endParaRPr lang="en-US" sz="3200" spc="-7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William_II_of_Eng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463550"/>
            <a:ext cx="298291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446338" y="5621338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William II  1087 - 1100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enr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213" y="658813"/>
            <a:ext cx="27940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422525" y="5483225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I  1100 - 1135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7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074863" y="4806950"/>
            <a:ext cx="3638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Stephen 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1135 - 1154</a:t>
            </a:r>
          </a:p>
        </p:txBody>
      </p:sp>
      <p:pic>
        <p:nvPicPr>
          <p:cNvPr id="24580" name="Picture 6" descr="File:Stepan Blo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527050"/>
            <a:ext cx="259715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Empress Mathild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288" y="517525"/>
            <a:ext cx="305276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324600" y="4829175"/>
            <a:ext cx="36401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Empress Matilda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6"/>
          <p:cNvSpPr txBox="1">
            <a:spLocks noChangeArrowheads="1"/>
          </p:cNvSpPr>
          <p:nvPr/>
        </p:nvSpPr>
        <p:spPr bwMode="auto">
          <a:xfrm>
            <a:off x="3149600" y="769938"/>
            <a:ext cx="693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7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6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476500" y="5445125"/>
            <a:ext cx="693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Henry II  1154 - 1189</a:t>
            </a:r>
          </a:p>
        </p:txBody>
      </p:sp>
      <p:pic>
        <p:nvPicPr>
          <p:cNvPr id="25604" name="Picture 8" descr="Henry II of Eng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463" y="654050"/>
            <a:ext cx="3217862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439</Words>
  <Application>Microsoft Office PowerPoint</Application>
  <PresentationFormat>Custom</PresentationFormat>
  <Paragraphs>118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 Light</vt:lpstr>
      <vt:lpstr>Calibri</vt:lpstr>
      <vt:lpstr>Lucida Blackletter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Gray</dc:creator>
  <cp:lastModifiedBy> </cp:lastModifiedBy>
  <cp:revision>88</cp:revision>
  <dcterms:created xsi:type="dcterms:W3CDTF">2016-02-11T14:37:12Z</dcterms:created>
  <dcterms:modified xsi:type="dcterms:W3CDTF">2016-03-30T10:25:48Z</dcterms:modified>
</cp:coreProperties>
</file>